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Chunk Five" charset="1" panose="000005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Canva Sans Bold" charset="1" panose="020B0803030501040103"/>
      <p:regular r:id="rId41"/>
    </p:embeddedFont>
    <p:embeddedFont>
      <p:font typeface="Open Sans Bold" charset="1" panose="020B0806030504020204"/>
      <p:regular r:id="rId42"/>
    </p:embeddedFont>
    <p:embeddedFont>
      <p:font typeface="Canva Sans" charset="1" panose="020B0503030501040103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framework of our final project and presentation are based on 6 components.  Why Real Estate?  The Dataset as well as the Data Exploration.  The Insight from our Analysis.  Lastly, the Machine Learning model paired with a section dedicated to Looking Ahead with further development.  Each component will be covered in detail tonight and we will happily take your questions at the end of the presentation.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5.jpe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5.jpe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0.jpe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2.jpe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4.jpeg" Type="http://schemas.openxmlformats.org/officeDocument/2006/relationships/image"/><Relationship Id="rId7" Target="../media/image65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jpe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jpe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2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0.jpe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69780" y="-3526052"/>
            <a:ext cx="11384280" cy="11384280"/>
          </a:xfrm>
          <a:custGeom>
            <a:avLst/>
            <a:gdLst/>
            <a:ahLst/>
            <a:cxnLst/>
            <a:rect r="r" b="b" t="t" l="l"/>
            <a:pathLst>
              <a:path h="11384280" w="11384280">
                <a:moveTo>
                  <a:pt x="0" y="0"/>
                </a:moveTo>
                <a:lnTo>
                  <a:pt x="11384280" y="0"/>
                </a:lnTo>
                <a:lnTo>
                  <a:pt x="11384280" y="11384280"/>
                </a:lnTo>
                <a:lnTo>
                  <a:pt x="0" y="1138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56057" y="2325326"/>
            <a:ext cx="9003243" cy="5532902"/>
          </a:xfrm>
          <a:custGeom>
            <a:avLst/>
            <a:gdLst/>
            <a:ahLst/>
            <a:cxnLst/>
            <a:rect r="r" b="b" t="t" l="l"/>
            <a:pathLst>
              <a:path h="5532902" w="9003243">
                <a:moveTo>
                  <a:pt x="0" y="0"/>
                </a:moveTo>
                <a:lnTo>
                  <a:pt x="9003243" y="0"/>
                </a:lnTo>
                <a:lnTo>
                  <a:pt x="9003243" y="5532902"/>
                </a:lnTo>
                <a:lnTo>
                  <a:pt x="0" y="553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17652" y="2920077"/>
            <a:ext cx="679223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Real Estate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6175" y="4329816"/>
            <a:ext cx="6533712" cy="60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Price Prediction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6175" y="6540677"/>
            <a:ext cx="5027210" cy="273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Presented by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Avinash Kumar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Gedlegeorgis Geda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Willy Negreiros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Harshh Patel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6175" y="5416885"/>
            <a:ext cx="6533712" cy="105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University of Toronto - Data Analytics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Final Project - Team 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9394" y="10239375"/>
            <a:ext cx="4847971" cy="47625"/>
            <a:chOff x="0" y="0"/>
            <a:chExt cx="127683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12543"/>
            </a:xfrm>
            <a:custGeom>
              <a:avLst/>
              <a:gdLst/>
              <a:ahLst/>
              <a:cxnLst/>
              <a:rect r="r" b="b" t="t" l="l"/>
              <a:pathLst>
                <a:path h="12543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04439" y="2524751"/>
            <a:ext cx="10879123" cy="2618749"/>
          </a:xfrm>
          <a:custGeom>
            <a:avLst/>
            <a:gdLst/>
            <a:ahLst/>
            <a:cxnLst/>
            <a:rect r="r" b="b" t="t" l="l"/>
            <a:pathLst>
              <a:path h="2618749" w="10879123">
                <a:moveTo>
                  <a:pt x="0" y="0"/>
                </a:moveTo>
                <a:lnTo>
                  <a:pt x="10879122" y="0"/>
                </a:lnTo>
                <a:lnTo>
                  <a:pt x="10879122" y="2618749"/>
                </a:lnTo>
                <a:lnTo>
                  <a:pt x="0" y="2618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1527" y="6236303"/>
            <a:ext cx="14944946" cy="3155178"/>
          </a:xfrm>
          <a:custGeom>
            <a:avLst/>
            <a:gdLst/>
            <a:ahLst/>
            <a:cxnLst/>
            <a:rect r="r" b="b" t="t" l="l"/>
            <a:pathLst>
              <a:path h="3155178" w="14944946">
                <a:moveTo>
                  <a:pt x="0" y="0"/>
                </a:moveTo>
                <a:lnTo>
                  <a:pt x="14944946" y="0"/>
                </a:lnTo>
                <a:lnTo>
                  <a:pt x="14944946" y="3155178"/>
                </a:lnTo>
                <a:lnTo>
                  <a:pt x="0" y="3155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26743" y="391682"/>
            <a:ext cx="8434514" cy="90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3.1 Data Cleaning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627659"/>
            <a:ext cx="15974654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Merging </a:t>
            </a:r>
            <a:r>
              <a:rPr lang="en-US" sz="3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additional data to the main real estate data.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4646" y="5486400"/>
            <a:ext cx="15974654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Removing or imputing missing values and duplicate values.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9394" y="10239375"/>
            <a:ext cx="4847971" cy="47625"/>
            <a:chOff x="0" y="0"/>
            <a:chExt cx="127683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12543"/>
            </a:xfrm>
            <a:custGeom>
              <a:avLst/>
              <a:gdLst/>
              <a:ahLst/>
              <a:cxnLst/>
              <a:rect r="r" b="b" t="t" l="l"/>
              <a:pathLst>
                <a:path h="12543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13433" y="3029653"/>
            <a:ext cx="11461135" cy="3268845"/>
          </a:xfrm>
          <a:custGeom>
            <a:avLst/>
            <a:gdLst/>
            <a:ahLst/>
            <a:cxnLst/>
            <a:rect r="r" b="b" t="t" l="l"/>
            <a:pathLst>
              <a:path h="3268845" w="11461135">
                <a:moveTo>
                  <a:pt x="0" y="0"/>
                </a:moveTo>
                <a:lnTo>
                  <a:pt x="11461134" y="0"/>
                </a:lnTo>
                <a:lnTo>
                  <a:pt x="11461134" y="3268844"/>
                </a:lnTo>
                <a:lnTo>
                  <a:pt x="0" y="3268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69515" y="7697400"/>
            <a:ext cx="11748969" cy="1197111"/>
          </a:xfrm>
          <a:custGeom>
            <a:avLst/>
            <a:gdLst/>
            <a:ahLst/>
            <a:cxnLst/>
            <a:rect r="r" b="b" t="t" l="l"/>
            <a:pathLst>
              <a:path h="1197111" w="11748969">
                <a:moveTo>
                  <a:pt x="0" y="0"/>
                </a:moveTo>
                <a:lnTo>
                  <a:pt x="11748970" y="0"/>
                </a:lnTo>
                <a:lnTo>
                  <a:pt x="11748970" y="1197111"/>
                </a:lnTo>
                <a:lnTo>
                  <a:pt x="0" y="11971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26743" y="391682"/>
            <a:ext cx="8434514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3.1 Data Cleaning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633924"/>
            <a:ext cx="15974654" cy="97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Removing unimportant features &amp;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Conversion of units (Acre to Sq.Ft.)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673" y="6664256"/>
            <a:ext cx="15974654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Correcting data types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9394" y="10239375"/>
            <a:ext cx="4847971" cy="47625"/>
            <a:chOff x="0" y="0"/>
            <a:chExt cx="127683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12543"/>
            </a:xfrm>
            <a:custGeom>
              <a:avLst/>
              <a:gdLst/>
              <a:ahLst/>
              <a:cxnLst/>
              <a:rect r="r" b="b" t="t" l="l"/>
              <a:pathLst>
                <a:path h="12543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76160" y="2215668"/>
            <a:ext cx="9279734" cy="7872807"/>
          </a:xfrm>
          <a:custGeom>
            <a:avLst/>
            <a:gdLst/>
            <a:ahLst/>
            <a:cxnLst/>
            <a:rect r="r" b="b" t="t" l="l"/>
            <a:pathLst>
              <a:path h="7872807" w="9279734">
                <a:moveTo>
                  <a:pt x="0" y="0"/>
                </a:moveTo>
                <a:lnTo>
                  <a:pt x="9279734" y="0"/>
                </a:lnTo>
                <a:lnTo>
                  <a:pt x="9279734" y="7872807"/>
                </a:lnTo>
                <a:lnTo>
                  <a:pt x="0" y="7872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26743" y="391682"/>
            <a:ext cx="8434514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3.2 Feature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637184"/>
            <a:ext cx="15974654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5" indent="-345443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Checking correlation between our feature of focus - price and other features.</a:t>
            </a:r>
          </a:p>
          <a:p>
            <a:pPr algn="ctr">
              <a:lnSpc>
                <a:spcPts val="4480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9394" y="10239375"/>
            <a:ext cx="4847971" cy="47625"/>
            <a:chOff x="0" y="0"/>
            <a:chExt cx="127683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12543"/>
            </a:xfrm>
            <a:custGeom>
              <a:avLst/>
              <a:gdLst/>
              <a:ahLst/>
              <a:cxnLst/>
              <a:rect r="r" b="b" t="t" l="l"/>
              <a:pathLst>
                <a:path h="12543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2328" y="5338897"/>
            <a:ext cx="5559205" cy="2096311"/>
          </a:xfrm>
          <a:custGeom>
            <a:avLst/>
            <a:gdLst/>
            <a:ahLst/>
            <a:cxnLst/>
            <a:rect r="r" b="b" t="t" l="l"/>
            <a:pathLst>
              <a:path h="2096311" w="5559205">
                <a:moveTo>
                  <a:pt x="0" y="0"/>
                </a:moveTo>
                <a:lnTo>
                  <a:pt x="5559205" y="0"/>
                </a:lnTo>
                <a:lnTo>
                  <a:pt x="5559205" y="2096311"/>
                </a:lnTo>
                <a:lnTo>
                  <a:pt x="0" y="2096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77783" y="4095090"/>
            <a:ext cx="6847961" cy="5809722"/>
          </a:xfrm>
          <a:custGeom>
            <a:avLst/>
            <a:gdLst/>
            <a:ahLst/>
            <a:cxnLst/>
            <a:rect r="r" b="b" t="t" l="l"/>
            <a:pathLst>
              <a:path h="5809722" w="6847961">
                <a:moveTo>
                  <a:pt x="0" y="0"/>
                </a:moveTo>
                <a:lnTo>
                  <a:pt x="6847961" y="0"/>
                </a:lnTo>
                <a:lnTo>
                  <a:pt x="6847961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26743" y="391682"/>
            <a:ext cx="8434514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3.2 Feature Engineering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637184"/>
            <a:ext cx="15974654" cy="311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7" indent="-313059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heatmap didn’t show any substantial correlation between price and other features.</a:t>
            </a:r>
          </a:p>
          <a:p>
            <a:pPr algn="l" marL="626117" indent="-313059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But the ‘bed’ and ‘bath’ showed strong correlation between themselves.</a:t>
            </a:r>
          </a:p>
          <a:p>
            <a:pPr algn="l" marL="626117" indent="-313059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Added a feature - ‘bed/bath’ ratio to improve correlation.</a:t>
            </a:r>
          </a:p>
          <a:p>
            <a:pPr algn="l" marL="626117" indent="-313059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Dropped features - ‘bed’ and ‘bath’ to remove co-linerality.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9394" y="10239375"/>
            <a:ext cx="4847971" cy="47625"/>
            <a:chOff x="0" y="0"/>
            <a:chExt cx="127683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12543"/>
            </a:xfrm>
            <a:custGeom>
              <a:avLst/>
              <a:gdLst/>
              <a:ahLst/>
              <a:cxnLst/>
              <a:rect r="r" b="b" t="t" l="l"/>
              <a:pathLst>
                <a:path h="12543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0298" y="2792032"/>
            <a:ext cx="5712405" cy="5953774"/>
          </a:xfrm>
          <a:custGeom>
            <a:avLst/>
            <a:gdLst/>
            <a:ahLst/>
            <a:cxnLst/>
            <a:rect r="r" b="b" t="t" l="l"/>
            <a:pathLst>
              <a:path h="5953774" w="5712405">
                <a:moveTo>
                  <a:pt x="0" y="0"/>
                </a:moveTo>
                <a:lnTo>
                  <a:pt x="5712405" y="0"/>
                </a:lnTo>
                <a:lnTo>
                  <a:pt x="5712405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12703" y="2796275"/>
            <a:ext cx="5647013" cy="5949531"/>
          </a:xfrm>
          <a:custGeom>
            <a:avLst/>
            <a:gdLst/>
            <a:ahLst/>
            <a:cxnLst/>
            <a:rect r="r" b="b" t="t" l="l"/>
            <a:pathLst>
              <a:path h="5949531" w="5647013">
                <a:moveTo>
                  <a:pt x="0" y="0"/>
                </a:moveTo>
                <a:lnTo>
                  <a:pt x="5647013" y="0"/>
                </a:lnTo>
                <a:lnTo>
                  <a:pt x="5647013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47055" y="2796275"/>
            <a:ext cx="5531378" cy="5953774"/>
          </a:xfrm>
          <a:custGeom>
            <a:avLst/>
            <a:gdLst/>
            <a:ahLst/>
            <a:cxnLst/>
            <a:rect r="r" b="b" t="t" l="l"/>
            <a:pathLst>
              <a:path h="5953774" w="5531378">
                <a:moveTo>
                  <a:pt x="0" y="0"/>
                </a:moveTo>
                <a:lnTo>
                  <a:pt x="5531378" y="0"/>
                </a:lnTo>
                <a:lnTo>
                  <a:pt x="5531378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26743" y="391682"/>
            <a:ext cx="8434514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3.2 Feature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637184"/>
            <a:ext cx="15974654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5" indent="-345443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Visualized outliers of every feature on box plots and removed them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9394" y="10239375"/>
            <a:ext cx="4847971" cy="47625"/>
            <a:chOff x="0" y="0"/>
            <a:chExt cx="127683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12543"/>
            </a:xfrm>
            <a:custGeom>
              <a:avLst/>
              <a:gdLst/>
              <a:ahLst/>
              <a:cxnLst/>
              <a:rect r="r" b="b" t="t" l="l"/>
              <a:pathLst>
                <a:path h="12543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7852" y="2940178"/>
            <a:ext cx="5715548" cy="5938891"/>
          </a:xfrm>
          <a:custGeom>
            <a:avLst/>
            <a:gdLst/>
            <a:ahLst/>
            <a:cxnLst/>
            <a:rect r="r" b="b" t="t" l="l"/>
            <a:pathLst>
              <a:path h="5938891" w="5715548">
                <a:moveTo>
                  <a:pt x="0" y="0"/>
                </a:moveTo>
                <a:lnTo>
                  <a:pt x="5715549" y="0"/>
                </a:lnTo>
                <a:lnTo>
                  <a:pt x="5715549" y="5938892"/>
                </a:lnTo>
                <a:lnTo>
                  <a:pt x="0" y="5938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67684" y="2925296"/>
            <a:ext cx="5752633" cy="5953774"/>
          </a:xfrm>
          <a:custGeom>
            <a:avLst/>
            <a:gdLst/>
            <a:ahLst/>
            <a:cxnLst/>
            <a:rect r="r" b="b" t="t" l="l"/>
            <a:pathLst>
              <a:path h="5953774" w="5752633">
                <a:moveTo>
                  <a:pt x="0" y="0"/>
                </a:moveTo>
                <a:lnTo>
                  <a:pt x="5752632" y="0"/>
                </a:lnTo>
                <a:lnTo>
                  <a:pt x="5752632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20316" y="2940178"/>
            <a:ext cx="5644483" cy="5947407"/>
          </a:xfrm>
          <a:custGeom>
            <a:avLst/>
            <a:gdLst/>
            <a:ahLst/>
            <a:cxnLst/>
            <a:rect r="r" b="b" t="t" l="l"/>
            <a:pathLst>
              <a:path h="5947407" w="5644483">
                <a:moveTo>
                  <a:pt x="0" y="0"/>
                </a:moveTo>
                <a:lnTo>
                  <a:pt x="5644483" y="0"/>
                </a:lnTo>
                <a:lnTo>
                  <a:pt x="5644483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26743" y="391682"/>
            <a:ext cx="8434514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3.2 Feature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637184"/>
            <a:ext cx="15974654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5" indent="-345443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Visualized outliers of every feature on box plots and removed them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9394" y="10239375"/>
            <a:ext cx="4847971" cy="47625"/>
            <a:chOff x="0" y="0"/>
            <a:chExt cx="127683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12543"/>
            </a:xfrm>
            <a:custGeom>
              <a:avLst/>
              <a:gdLst/>
              <a:ahLst/>
              <a:cxnLst/>
              <a:rect r="r" b="b" t="t" l="l"/>
              <a:pathLst>
                <a:path h="12543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0214" y="2737003"/>
            <a:ext cx="14978379" cy="6972952"/>
          </a:xfrm>
          <a:custGeom>
            <a:avLst/>
            <a:gdLst/>
            <a:ahLst/>
            <a:cxnLst/>
            <a:rect r="r" b="b" t="t" l="l"/>
            <a:pathLst>
              <a:path h="6972952" w="14978379">
                <a:moveTo>
                  <a:pt x="0" y="0"/>
                </a:moveTo>
                <a:lnTo>
                  <a:pt x="14978379" y="0"/>
                </a:lnTo>
                <a:lnTo>
                  <a:pt x="14978379" y="6972952"/>
                </a:lnTo>
                <a:lnTo>
                  <a:pt x="0" y="6972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26743" y="391682"/>
            <a:ext cx="8434514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3.2 Feature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637184"/>
            <a:ext cx="15974654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5" indent="-345443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Visualized outliers of every feature on box plots and removed them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9394" y="10239375"/>
            <a:ext cx="4847971" cy="47625"/>
            <a:chOff x="0" y="0"/>
            <a:chExt cx="127683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12543"/>
            </a:xfrm>
            <a:custGeom>
              <a:avLst/>
              <a:gdLst/>
              <a:ahLst/>
              <a:cxnLst/>
              <a:rect r="r" b="b" t="t" l="l"/>
              <a:pathLst>
                <a:path h="12543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999851"/>
            <a:ext cx="15746326" cy="6166393"/>
          </a:xfrm>
          <a:custGeom>
            <a:avLst/>
            <a:gdLst/>
            <a:ahLst/>
            <a:cxnLst/>
            <a:rect r="r" b="b" t="t" l="l"/>
            <a:pathLst>
              <a:path h="6166393" w="15746326">
                <a:moveTo>
                  <a:pt x="0" y="0"/>
                </a:moveTo>
                <a:lnTo>
                  <a:pt x="15746326" y="0"/>
                </a:lnTo>
                <a:lnTo>
                  <a:pt x="15746326" y="6166393"/>
                </a:lnTo>
                <a:lnTo>
                  <a:pt x="0" y="6166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26743" y="391682"/>
            <a:ext cx="8434514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3.2 Feature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637184"/>
            <a:ext cx="15974654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5" indent="-345443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Only retaining the 20 most prominent cities within each state, based on their row count - To focus on cities with a substantial number of records.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9394" y="10239375"/>
            <a:ext cx="4847971" cy="47625"/>
            <a:chOff x="0" y="0"/>
            <a:chExt cx="1276832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12543"/>
            </a:xfrm>
            <a:custGeom>
              <a:avLst/>
              <a:gdLst/>
              <a:ahLst/>
              <a:cxnLst/>
              <a:rect r="r" b="b" t="t" l="l"/>
              <a:pathLst>
                <a:path h="12543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175028"/>
            <a:ext cx="15746326" cy="5327556"/>
          </a:xfrm>
          <a:custGeom>
            <a:avLst/>
            <a:gdLst/>
            <a:ahLst/>
            <a:cxnLst/>
            <a:rect r="r" b="b" t="t" l="l"/>
            <a:pathLst>
              <a:path h="5327556" w="15746326">
                <a:moveTo>
                  <a:pt x="0" y="0"/>
                </a:moveTo>
                <a:lnTo>
                  <a:pt x="15746326" y="0"/>
                </a:lnTo>
                <a:lnTo>
                  <a:pt x="15746326" y="5327556"/>
                </a:lnTo>
                <a:lnTo>
                  <a:pt x="0" y="5327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8300516"/>
            <a:ext cx="11310680" cy="1140928"/>
          </a:xfrm>
          <a:custGeom>
            <a:avLst/>
            <a:gdLst/>
            <a:ahLst/>
            <a:cxnLst/>
            <a:rect r="r" b="b" t="t" l="l"/>
            <a:pathLst>
              <a:path h="1140928" w="11310680">
                <a:moveTo>
                  <a:pt x="0" y="0"/>
                </a:moveTo>
                <a:lnTo>
                  <a:pt x="11310680" y="0"/>
                </a:lnTo>
                <a:lnTo>
                  <a:pt x="11310680" y="1140927"/>
                </a:lnTo>
                <a:lnTo>
                  <a:pt x="0" y="114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26743" y="391682"/>
            <a:ext cx="8434514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3.2 Feature Engineering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637184"/>
            <a:ext cx="15974654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5" indent="-345443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One-hot encoding for neighborhood, city and state.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586437"/>
            <a:ext cx="17246427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6" indent="-323853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Uploaded the cleaned data in a parquet file format to Microsoft Azure Blob Storage.</a:t>
            </a:r>
          </a:p>
        </p:txBody>
      </p:sp>
    </p:spTree>
  </p:cSld>
  <p:clrMapOvr>
    <a:masterClrMapping/>
  </p:clrMapOvr>
  <p:transition spd="slow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606080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59456" y="1587847"/>
            <a:ext cx="3836264" cy="3836264"/>
          </a:xfrm>
          <a:custGeom>
            <a:avLst/>
            <a:gdLst/>
            <a:ahLst/>
            <a:cxnLst/>
            <a:rect r="r" b="b" t="t" l="l"/>
            <a:pathLst>
              <a:path h="3836264" w="3836264">
                <a:moveTo>
                  <a:pt x="0" y="0"/>
                </a:moveTo>
                <a:lnTo>
                  <a:pt x="3836265" y="0"/>
                </a:lnTo>
                <a:lnTo>
                  <a:pt x="3836265" y="3836264"/>
                </a:lnTo>
                <a:lnTo>
                  <a:pt x="0" y="383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9805825" cy="3929101"/>
            <a:chOff x="0" y="0"/>
            <a:chExt cx="13074433" cy="523880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19948" r="0" b="19948"/>
            <a:stretch>
              <a:fillRect/>
            </a:stretch>
          </p:blipFill>
          <p:spPr>
            <a:xfrm flipH="false" flipV="false">
              <a:off x="0" y="0"/>
              <a:ext cx="13074433" cy="5238801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520756" y="7234545"/>
            <a:ext cx="8043814" cy="1800286"/>
          </a:xfrm>
          <a:custGeom>
            <a:avLst/>
            <a:gdLst/>
            <a:ahLst/>
            <a:cxnLst/>
            <a:rect r="r" b="b" t="t" l="l"/>
            <a:pathLst>
              <a:path h="1800286" w="8043814">
                <a:moveTo>
                  <a:pt x="0" y="0"/>
                </a:moveTo>
                <a:lnTo>
                  <a:pt x="8043813" y="0"/>
                </a:lnTo>
                <a:lnTo>
                  <a:pt x="8043813" y="1800286"/>
                </a:lnTo>
                <a:lnTo>
                  <a:pt x="0" y="1800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85" t="0" r="-1484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31612" y="7290977"/>
            <a:ext cx="9065231" cy="1757786"/>
          </a:xfrm>
          <a:custGeom>
            <a:avLst/>
            <a:gdLst/>
            <a:ahLst/>
            <a:cxnLst/>
            <a:rect r="r" b="b" t="t" l="l"/>
            <a:pathLst>
              <a:path h="1757786" w="9065231">
                <a:moveTo>
                  <a:pt x="0" y="0"/>
                </a:moveTo>
                <a:lnTo>
                  <a:pt x="9065231" y="0"/>
                </a:lnTo>
                <a:lnTo>
                  <a:pt x="9065231" y="1757786"/>
                </a:lnTo>
                <a:lnTo>
                  <a:pt x="0" y="17577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5" t="0" r="-26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67986" y="1777459"/>
            <a:ext cx="5379701" cy="19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Model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4437" y="4672051"/>
            <a:ext cx="4599058" cy="67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84788" y="-44888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4437" y="5347911"/>
            <a:ext cx="11369316" cy="44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Evaluate different regression models to predict real estate prices accurately.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4437" y="6253539"/>
            <a:ext cx="6475020" cy="44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Defined the target variable and Split the data.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7497" y="3493770"/>
            <a:ext cx="3658426" cy="3653268"/>
            <a:chOff x="0" y="0"/>
            <a:chExt cx="4877901" cy="487102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0" r="0" b="70"/>
            <a:stretch>
              <a:fillRect/>
            </a:stretch>
          </p:blipFill>
          <p:spPr>
            <a:xfrm flipH="false" flipV="false">
              <a:off x="0" y="0"/>
              <a:ext cx="4877901" cy="487102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295690" y="3493770"/>
            <a:ext cx="3658426" cy="3653268"/>
            <a:chOff x="0" y="0"/>
            <a:chExt cx="4877901" cy="487102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0" t="70" r="0" b="70"/>
            <a:stretch>
              <a:fillRect/>
            </a:stretch>
          </p:blipFill>
          <p:spPr>
            <a:xfrm flipH="false" flipV="false">
              <a:off x="0" y="0"/>
              <a:ext cx="4877901" cy="4871024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333884" y="3493770"/>
            <a:ext cx="3658426" cy="3653268"/>
            <a:chOff x="0" y="0"/>
            <a:chExt cx="4877901" cy="4871024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/>
            <a:srcRect l="0" t="70" r="0" b="70"/>
            <a:stretch>
              <a:fillRect/>
            </a:stretch>
          </p:blipFill>
          <p:spPr>
            <a:xfrm flipH="false" flipV="false">
              <a:off x="0" y="0"/>
              <a:ext cx="4877901" cy="4871024"/>
            </a:xfrm>
            <a:prstGeom prst="rect">
              <a:avLst/>
            </a:prstGeom>
          </p:spPr>
        </p:pic>
      </p:grpSp>
      <p:sp>
        <p:nvSpPr>
          <p:cNvPr name="Freeform 15" id="15"/>
          <p:cNvSpPr/>
          <p:nvPr/>
        </p:nvSpPr>
        <p:spPr>
          <a:xfrm flipH="false" flipV="false" rot="0">
            <a:off x="14103050" y="1602152"/>
            <a:ext cx="4184950" cy="4184950"/>
          </a:xfrm>
          <a:custGeom>
            <a:avLst/>
            <a:gdLst/>
            <a:ahLst/>
            <a:cxnLst/>
            <a:rect r="r" b="b" t="t" l="l"/>
            <a:pathLst>
              <a:path h="4184950" w="4184950">
                <a:moveTo>
                  <a:pt x="0" y="0"/>
                </a:moveTo>
                <a:lnTo>
                  <a:pt x="4184950" y="0"/>
                </a:lnTo>
                <a:lnTo>
                  <a:pt x="4184950" y="4184950"/>
                </a:lnTo>
                <a:lnTo>
                  <a:pt x="0" y="4184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372078" y="3493770"/>
            <a:ext cx="3658426" cy="3653268"/>
            <a:chOff x="0" y="0"/>
            <a:chExt cx="4877901" cy="4871024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9"/>
            <a:srcRect l="0" t="12529" r="0" b="12529"/>
            <a:stretch>
              <a:fillRect/>
            </a:stretch>
          </p:blipFill>
          <p:spPr>
            <a:xfrm flipH="false" flipV="false">
              <a:off x="0" y="0"/>
              <a:ext cx="4877901" cy="4871024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6271270" y="762000"/>
            <a:ext cx="5745461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Our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8534" y="7558752"/>
            <a:ext cx="2836350" cy="86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Harshh Patel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CEO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55923" y="7558752"/>
            <a:ext cx="3137960" cy="86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Avinash Kumar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Manager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4150" y="7558752"/>
            <a:ext cx="2857894" cy="86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Gedlegeorgis Geda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Project Leader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56817" y="7558752"/>
            <a:ext cx="2888948" cy="86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Willy Negreiros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Marketing</a:t>
            </a:r>
          </a:p>
        </p:txBody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87784" y="591080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59456" y="1587847"/>
            <a:ext cx="3836264" cy="3836264"/>
          </a:xfrm>
          <a:custGeom>
            <a:avLst/>
            <a:gdLst/>
            <a:ahLst/>
            <a:cxnLst/>
            <a:rect r="r" b="b" t="t" l="l"/>
            <a:pathLst>
              <a:path h="3836264" w="3836264">
                <a:moveTo>
                  <a:pt x="0" y="0"/>
                </a:moveTo>
                <a:lnTo>
                  <a:pt x="3836265" y="0"/>
                </a:lnTo>
                <a:lnTo>
                  <a:pt x="3836265" y="3836264"/>
                </a:lnTo>
                <a:lnTo>
                  <a:pt x="0" y="383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9805825" cy="3929101"/>
            <a:chOff x="0" y="0"/>
            <a:chExt cx="13074433" cy="523880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19948" r="0" b="19948"/>
            <a:stretch>
              <a:fillRect/>
            </a:stretch>
          </p:blipFill>
          <p:spPr>
            <a:xfrm flipH="false" flipV="false">
              <a:off x="0" y="0"/>
              <a:ext cx="13074433" cy="5238801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6107992" y="4737278"/>
            <a:ext cx="11706406" cy="5246370"/>
            <a:chOff x="0" y="0"/>
            <a:chExt cx="1813629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3629" cy="812800"/>
            </a:xfrm>
            <a:custGeom>
              <a:avLst/>
              <a:gdLst/>
              <a:ahLst/>
              <a:cxnLst/>
              <a:rect r="r" b="b" t="t" l="l"/>
              <a:pathLst>
                <a:path h="812800" w="1813629">
                  <a:moveTo>
                    <a:pt x="15211" y="0"/>
                  </a:moveTo>
                  <a:lnTo>
                    <a:pt x="1798418" y="0"/>
                  </a:lnTo>
                  <a:cubicBezTo>
                    <a:pt x="1806819" y="0"/>
                    <a:pt x="1813629" y="6810"/>
                    <a:pt x="1813629" y="15211"/>
                  </a:cubicBezTo>
                  <a:lnTo>
                    <a:pt x="1813629" y="797589"/>
                  </a:lnTo>
                  <a:cubicBezTo>
                    <a:pt x="1813629" y="805990"/>
                    <a:pt x="1806819" y="812800"/>
                    <a:pt x="1798418" y="812800"/>
                  </a:cubicBezTo>
                  <a:lnTo>
                    <a:pt x="15211" y="812800"/>
                  </a:lnTo>
                  <a:cubicBezTo>
                    <a:pt x="6810" y="812800"/>
                    <a:pt x="0" y="805990"/>
                    <a:pt x="0" y="797589"/>
                  </a:cubicBezTo>
                  <a:lnTo>
                    <a:pt x="0" y="15211"/>
                  </a:lnTo>
                  <a:cubicBezTo>
                    <a:pt x="0" y="6810"/>
                    <a:pt x="6810" y="0"/>
                    <a:pt x="15211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729" r="0" b="-729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567986" y="1777459"/>
            <a:ext cx="5379701" cy="19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Model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4235" y="5497551"/>
            <a:ext cx="5179461" cy="324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Linear Regression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Lasso Regression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Ridge Regression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Polynomial Regression (degree 2)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ElasticNet Regression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RandomForest Regression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GradientBoosting Regression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437" y="4672051"/>
            <a:ext cx="4599058" cy="67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Models Tested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84788" y="-44888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59456" y="1587847"/>
            <a:ext cx="3836264" cy="3836264"/>
          </a:xfrm>
          <a:custGeom>
            <a:avLst/>
            <a:gdLst/>
            <a:ahLst/>
            <a:cxnLst/>
            <a:rect r="r" b="b" t="t" l="l"/>
            <a:pathLst>
              <a:path h="3836264" w="3836264">
                <a:moveTo>
                  <a:pt x="0" y="0"/>
                </a:moveTo>
                <a:lnTo>
                  <a:pt x="3836265" y="0"/>
                </a:lnTo>
                <a:lnTo>
                  <a:pt x="3836265" y="3836264"/>
                </a:lnTo>
                <a:lnTo>
                  <a:pt x="0" y="383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43768" y="406508"/>
            <a:ext cx="9488037" cy="8984972"/>
          </a:xfrm>
          <a:custGeom>
            <a:avLst/>
            <a:gdLst/>
            <a:ahLst/>
            <a:cxnLst/>
            <a:rect r="r" b="b" t="t" l="l"/>
            <a:pathLst>
              <a:path h="8984972" w="9488037">
                <a:moveTo>
                  <a:pt x="0" y="0"/>
                </a:moveTo>
                <a:lnTo>
                  <a:pt x="9488037" y="0"/>
                </a:lnTo>
                <a:lnTo>
                  <a:pt x="9488037" y="8984973"/>
                </a:lnTo>
                <a:lnTo>
                  <a:pt x="0" y="8984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7235" y="1838331"/>
            <a:ext cx="5379701" cy="19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Model Evaluation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7355" y="5305764"/>
            <a:ext cx="5179461" cy="324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Mean Squared Error (MSE)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Root Mean Squared Error (RMSE)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R-squared (R²)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Adjusted R-squared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F-statistic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p-value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7556" y="4480264"/>
            <a:ext cx="4599058" cy="67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Evaluation Metrics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14037" y="15983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59456" y="1587847"/>
            <a:ext cx="3836264" cy="3836264"/>
          </a:xfrm>
          <a:custGeom>
            <a:avLst/>
            <a:gdLst/>
            <a:ahLst/>
            <a:cxnLst/>
            <a:rect r="r" b="b" t="t" l="l"/>
            <a:pathLst>
              <a:path h="3836264" w="3836264">
                <a:moveTo>
                  <a:pt x="0" y="0"/>
                </a:moveTo>
                <a:lnTo>
                  <a:pt x="3836265" y="0"/>
                </a:lnTo>
                <a:lnTo>
                  <a:pt x="3836265" y="3836264"/>
                </a:lnTo>
                <a:lnTo>
                  <a:pt x="0" y="383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9805825" cy="3929101"/>
            <a:chOff x="0" y="0"/>
            <a:chExt cx="13074433" cy="523880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19948" r="0" b="19948"/>
            <a:stretch>
              <a:fillRect/>
            </a:stretch>
          </p:blipFill>
          <p:spPr>
            <a:xfrm flipH="false" flipV="false">
              <a:off x="0" y="0"/>
              <a:ext cx="13074433" cy="5238801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6037168" y="4814926"/>
            <a:ext cx="11706406" cy="5246370"/>
            <a:chOff x="0" y="0"/>
            <a:chExt cx="1813629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3629" cy="812800"/>
            </a:xfrm>
            <a:custGeom>
              <a:avLst/>
              <a:gdLst/>
              <a:ahLst/>
              <a:cxnLst/>
              <a:rect r="r" b="b" t="t" l="l"/>
              <a:pathLst>
                <a:path h="812800" w="1813629">
                  <a:moveTo>
                    <a:pt x="15211" y="0"/>
                  </a:moveTo>
                  <a:lnTo>
                    <a:pt x="1798418" y="0"/>
                  </a:lnTo>
                  <a:cubicBezTo>
                    <a:pt x="1806819" y="0"/>
                    <a:pt x="1813629" y="6810"/>
                    <a:pt x="1813629" y="15211"/>
                  </a:cubicBezTo>
                  <a:lnTo>
                    <a:pt x="1813629" y="797589"/>
                  </a:lnTo>
                  <a:cubicBezTo>
                    <a:pt x="1813629" y="805990"/>
                    <a:pt x="1806819" y="812800"/>
                    <a:pt x="1798418" y="812800"/>
                  </a:cubicBezTo>
                  <a:lnTo>
                    <a:pt x="15211" y="812800"/>
                  </a:lnTo>
                  <a:cubicBezTo>
                    <a:pt x="6810" y="812800"/>
                    <a:pt x="0" y="805990"/>
                    <a:pt x="0" y="797589"/>
                  </a:cubicBezTo>
                  <a:lnTo>
                    <a:pt x="0" y="15211"/>
                  </a:lnTo>
                  <a:cubicBezTo>
                    <a:pt x="0" y="6810"/>
                    <a:pt x="6810" y="0"/>
                    <a:pt x="15211" y="0"/>
                  </a:cubicBezTo>
                  <a:close/>
                </a:path>
              </a:pathLst>
            </a:custGeom>
            <a:blipFill>
              <a:blip r:embed="rId7"/>
              <a:stretch>
                <a:fillRect l="-813" t="0" r="-81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567986" y="1777459"/>
            <a:ext cx="5379701" cy="19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Model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4235" y="5557593"/>
            <a:ext cx="5179461" cy="184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 Bold"/>
                <a:ea typeface="Lato Bold"/>
                <a:cs typeface="Lato Bold"/>
                <a:sym typeface="Lato Bold"/>
              </a:rPr>
              <a:t>Lowest MSE &amp; RMSE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 Bold"/>
                <a:ea typeface="Lato Bold"/>
                <a:cs typeface="Lato Bold"/>
                <a:sym typeface="Lato Bold"/>
              </a:rPr>
              <a:t>Highest R² &amp; Adjusted R²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 Bold"/>
                <a:ea typeface="Lato Bold"/>
                <a:cs typeface="Lato Bold"/>
                <a:sym typeface="Lato Bold"/>
              </a:rPr>
              <a:t>Highest F-statistic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 Bold"/>
                <a:ea typeface="Lato Bold"/>
                <a:cs typeface="Lato Bold"/>
                <a:sym typeface="Lato Bold"/>
              </a:rPr>
              <a:t>Statistical Significance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437" y="4672051"/>
            <a:ext cx="4599058" cy="67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Results Summary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84788" y="-44888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67986" y="3567289"/>
            <a:ext cx="551979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Evaluate different regression models to predict real estate prices accurately.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7087784" y="591080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59456" y="1587847"/>
            <a:ext cx="3836264" cy="3836264"/>
          </a:xfrm>
          <a:custGeom>
            <a:avLst/>
            <a:gdLst/>
            <a:ahLst/>
            <a:cxnLst/>
            <a:rect r="r" b="b" t="t" l="l"/>
            <a:pathLst>
              <a:path h="3836264" w="3836264">
                <a:moveTo>
                  <a:pt x="0" y="0"/>
                </a:moveTo>
                <a:lnTo>
                  <a:pt x="3836265" y="0"/>
                </a:lnTo>
                <a:lnTo>
                  <a:pt x="3836265" y="3836264"/>
                </a:lnTo>
                <a:lnTo>
                  <a:pt x="0" y="383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9805825" cy="3929101"/>
            <a:chOff x="0" y="0"/>
            <a:chExt cx="13074433" cy="523880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14383" r="0" b="14383"/>
            <a:stretch>
              <a:fillRect/>
            </a:stretch>
          </p:blipFill>
          <p:spPr>
            <a:xfrm flipH="false" flipV="false">
              <a:off x="0" y="0"/>
              <a:ext cx="13074433" cy="5238801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6889557" y="4726515"/>
            <a:ext cx="8541327" cy="5334130"/>
            <a:chOff x="0" y="0"/>
            <a:chExt cx="3295388" cy="20579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5388" cy="2057997"/>
            </a:xfrm>
            <a:custGeom>
              <a:avLst/>
              <a:gdLst/>
              <a:ahLst/>
              <a:cxnLst/>
              <a:rect r="r" b="b" t="t" l="l"/>
              <a:pathLst>
                <a:path h="2057997" w="3295388">
                  <a:moveTo>
                    <a:pt x="20847" y="0"/>
                  </a:moveTo>
                  <a:lnTo>
                    <a:pt x="3274541" y="0"/>
                  </a:lnTo>
                  <a:cubicBezTo>
                    <a:pt x="3286055" y="0"/>
                    <a:pt x="3295388" y="9334"/>
                    <a:pt x="3295388" y="20847"/>
                  </a:cubicBezTo>
                  <a:lnTo>
                    <a:pt x="3295388" y="2037150"/>
                  </a:lnTo>
                  <a:cubicBezTo>
                    <a:pt x="3295388" y="2048664"/>
                    <a:pt x="3286055" y="2057997"/>
                    <a:pt x="3274541" y="2057997"/>
                  </a:cubicBezTo>
                  <a:lnTo>
                    <a:pt x="20847" y="2057997"/>
                  </a:lnTo>
                  <a:cubicBezTo>
                    <a:pt x="9334" y="2057997"/>
                    <a:pt x="0" y="2048664"/>
                    <a:pt x="0" y="2037150"/>
                  </a:cubicBezTo>
                  <a:lnTo>
                    <a:pt x="0" y="20847"/>
                  </a:lnTo>
                  <a:cubicBezTo>
                    <a:pt x="0" y="9334"/>
                    <a:pt x="9334" y="0"/>
                    <a:pt x="2084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012" r="0" b="-101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567986" y="1777459"/>
            <a:ext cx="5379701" cy="19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Model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3951" y="5542912"/>
            <a:ext cx="5633134" cy="371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 Bold"/>
                <a:ea typeface="Lato Bold"/>
                <a:cs typeface="Lato Bold"/>
                <a:sym typeface="Lato Bold"/>
              </a:rPr>
              <a:t>RandomForest Regression 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Lowest MSE: 2,896,672,037.12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Lowest RMSE: 53,820.74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Highest R²: 0.956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Highest Adjusted R²: 0.955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Highest F-statistic: 1040.02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p-value: 0.0 (statistically significant)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437" y="4672051"/>
            <a:ext cx="4599058" cy="67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Model Selection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84788" y="-44888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67986" y="3567289"/>
            <a:ext cx="5519798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Evaluate different regression models to predict real estate prices accurately.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43739" y="1028700"/>
            <a:ext cx="8800522" cy="19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Conclusion and Recommendations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746948"/>
            <a:ext cx="4184950" cy="4184950"/>
          </a:xfrm>
          <a:custGeom>
            <a:avLst/>
            <a:gdLst/>
            <a:ahLst/>
            <a:cxnLst/>
            <a:rect r="r" b="b" t="t" l="l"/>
            <a:pathLst>
              <a:path h="4184950" w="4184950">
                <a:moveTo>
                  <a:pt x="0" y="0"/>
                </a:moveTo>
                <a:lnTo>
                  <a:pt x="4184950" y="0"/>
                </a:lnTo>
                <a:lnTo>
                  <a:pt x="4184950" y="4184950"/>
                </a:lnTo>
                <a:lnTo>
                  <a:pt x="0" y="418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3326127"/>
            <a:ext cx="10488600" cy="5497542"/>
            <a:chOff x="0" y="0"/>
            <a:chExt cx="13984800" cy="733005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>
              <a:alphaModFix amt="70000"/>
            </a:blip>
            <a:srcRect l="0" t="3340" r="0" b="3340"/>
            <a:stretch>
              <a:fillRect/>
            </a:stretch>
          </p:blipFill>
          <p:spPr>
            <a:xfrm flipH="false" flipV="false">
              <a:off x="0" y="0"/>
              <a:ext cx="13984800" cy="7330056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0583850" y="3326127"/>
            <a:ext cx="7704150" cy="5497542"/>
            <a:chOff x="0" y="0"/>
            <a:chExt cx="10272200" cy="733005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7">
              <a:alphaModFix amt="70000"/>
            </a:blip>
            <a:srcRect l="4951" t="0" r="4951" b="0"/>
            <a:stretch>
              <a:fillRect/>
            </a:stretch>
          </p:blipFill>
          <p:spPr>
            <a:xfrm flipH="false" flipV="false">
              <a:off x="0" y="0"/>
              <a:ext cx="10272200" cy="7330056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0" y="6610446"/>
            <a:ext cx="12639058" cy="1771650"/>
            <a:chOff x="0" y="0"/>
            <a:chExt cx="3328805" cy="4666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28805" cy="466607"/>
            </a:xfrm>
            <a:custGeom>
              <a:avLst/>
              <a:gdLst/>
              <a:ahLst/>
              <a:cxnLst/>
              <a:rect r="r" b="b" t="t" l="l"/>
              <a:pathLst>
                <a:path h="466607" w="3328805">
                  <a:moveTo>
                    <a:pt x="0" y="0"/>
                  </a:moveTo>
                  <a:lnTo>
                    <a:pt x="3328805" y="0"/>
                  </a:lnTo>
                  <a:lnTo>
                    <a:pt x="3328805" y="466607"/>
                  </a:lnTo>
                  <a:lnTo>
                    <a:pt x="0" y="466607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328805" cy="504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57046" y="6760805"/>
            <a:ext cx="10925244" cy="184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4F6F9"/>
                </a:solidFill>
                <a:latin typeface="Lato Bold"/>
                <a:ea typeface="Lato Bold"/>
                <a:cs typeface="Lato Bold"/>
                <a:sym typeface="Lato Bold"/>
              </a:rPr>
              <a:t>The project successfully evaluated several regression models for predicting real estate prices. The RandomForest Regression model provided the best performance in terms of prediction accuracy and robustness.</a:t>
            </a:r>
          </a:p>
          <a:p>
            <a:pPr algn="l">
              <a:lnSpc>
                <a:spcPts val="374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397643" y="854013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05</a:t>
            </a:r>
          </a:p>
        </p:txBody>
      </p:sp>
    </p:spTree>
  </p:cSld>
  <p:clrMapOvr>
    <a:masterClrMapping/>
  </p:clrMapOvr>
  <p:transition spd="slow">
    <p:cover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26743" y="1036320"/>
            <a:ext cx="8434514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1054" y="5910586"/>
            <a:ext cx="1388589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project successfully evaluated several regression models for predicting real estate prices. The RandomForest Regression model provided the best performance in terms of prediction accuracy and robustness.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325133" y="2127281"/>
            <a:ext cx="5242852" cy="3221971"/>
          </a:xfrm>
          <a:custGeom>
            <a:avLst/>
            <a:gdLst/>
            <a:ahLst/>
            <a:cxnLst/>
            <a:rect r="r" b="b" t="t" l="l"/>
            <a:pathLst>
              <a:path h="3221971" w="5242852">
                <a:moveTo>
                  <a:pt x="0" y="0"/>
                </a:moveTo>
                <a:lnTo>
                  <a:pt x="5242853" y="0"/>
                </a:lnTo>
                <a:lnTo>
                  <a:pt x="5242853" y="3221971"/>
                </a:lnTo>
                <a:lnTo>
                  <a:pt x="0" y="3221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26743" y="1036320"/>
            <a:ext cx="8434514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Recommendations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66069" y="2266653"/>
            <a:ext cx="3198766" cy="1285322"/>
          </a:xfrm>
          <a:custGeom>
            <a:avLst/>
            <a:gdLst/>
            <a:ahLst/>
            <a:cxnLst/>
            <a:rect r="r" b="b" t="t" l="l"/>
            <a:pathLst>
              <a:path h="1285322" w="3198766">
                <a:moveTo>
                  <a:pt x="0" y="0"/>
                </a:moveTo>
                <a:lnTo>
                  <a:pt x="3198765" y="0"/>
                </a:lnTo>
                <a:lnTo>
                  <a:pt x="3198765" y="1285322"/>
                </a:lnTo>
                <a:lnTo>
                  <a:pt x="0" y="1285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6926" y="5052079"/>
            <a:ext cx="15046274" cy="329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5671" indent="-337835" lvl="1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Deployment: Deploy the RandomForest Regression model for real-time price predictions.</a:t>
            </a:r>
          </a:p>
          <a:p>
            <a:pPr algn="just" marL="675671" indent="-337835" lvl="1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Further Improvements: Consider integrating additional features or advanced models like XGBoost for potential performance gains.</a:t>
            </a:r>
          </a:p>
          <a:p>
            <a:pPr algn="just" marL="675671" indent="-337835" lvl="1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Regular Updates: Periodically update the model with new data to maintain accuracy and relevance.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26743" y="1036320"/>
            <a:ext cx="8434514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Future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97478" y="-21373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BAB7B6"/>
                </a:solidFill>
                <a:latin typeface="Chunk Five"/>
                <a:ea typeface="Chunk Five"/>
                <a:cs typeface="Chunk Five"/>
                <a:sym typeface="Chunk Five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9120" y="4167244"/>
            <a:ext cx="15649759" cy="269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9592" indent="-329796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Exploring more advanced machine learning techniques and feature engineering.</a:t>
            </a:r>
          </a:p>
          <a:p>
            <a:pPr algn="just" marL="659592" indent="-329796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Performing a detailed error analysis to understand and mitigate prediction errors.</a:t>
            </a:r>
          </a:p>
          <a:p>
            <a:pPr algn="just" marL="659592" indent="-329796" lvl="1">
              <a:lnSpc>
                <a:spcPts val="4277"/>
              </a:lnSpc>
              <a:buFont typeface="Arial"/>
              <a:buChar char="•"/>
            </a:pPr>
            <a:r>
              <a:rPr lang="en-US" sz="30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Adding more additional neighborhood data like crime ratio, property and resident history, etc.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855182" y="7286455"/>
            <a:ext cx="7404118" cy="1771650"/>
            <a:chOff x="0" y="0"/>
            <a:chExt cx="1950056" cy="4666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0056" cy="466607"/>
            </a:xfrm>
            <a:custGeom>
              <a:avLst/>
              <a:gdLst/>
              <a:ahLst/>
              <a:cxnLst/>
              <a:rect r="r" b="b" t="t" l="l"/>
              <a:pathLst>
                <a:path h="466607" w="1950056">
                  <a:moveTo>
                    <a:pt x="0" y="0"/>
                  </a:moveTo>
                  <a:lnTo>
                    <a:pt x="1950056" y="0"/>
                  </a:lnTo>
                  <a:lnTo>
                    <a:pt x="1950056" y="466607"/>
                  </a:lnTo>
                  <a:lnTo>
                    <a:pt x="0" y="46660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50056" cy="504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85900" y="1084817"/>
            <a:ext cx="5691314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Resources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2140" y="2771605"/>
            <a:ext cx="16477496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Details on data sources and any preprocessing steps.</a:t>
            </a:r>
          </a:p>
          <a:p>
            <a:pPr algn="just">
              <a:lnSpc>
                <a:spcPts val="3749"/>
              </a:lnSpc>
            </a:pP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https://simplemaps.com/data/us-cities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https://simplemaps.com/data/us-neighborhoods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https://www.kaggle.com/datasets/ahmedshahriarsakib/usa-real-estate-dataset/data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https://www.kaggle.com/datasets/thedevastator/hospitals-in-the-united-states-a-comprehensive-d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https://public.opendatasoft.com/explore/dataset/us-public-schools/table/ 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https://public.opendatasoft.com/explore/dataset/us-private-schools/information/ </a:t>
            </a:r>
          </a:p>
          <a:p>
            <a:pPr algn="just">
              <a:lnSpc>
                <a:spcPts val="374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159115" y="7630075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70" y="0"/>
                </a:lnTo>
                <a:lnTo>
                  <a:pt x="832570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131782" y="7606734"/>
            <a:ext cx="5947854" cy="108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sz="1924">
                <a:solidFill>
                  <a:srgbClr val="F4F6F9"/>
                </a:solidFill>
                <a:latin typeface="Lato Bold"/>
                <a:ea typeface="Lato Bold"/>
                <a:cs typeface="Lato Bold"/>
                <a:sym typeface="Lato Bold"/>
              </a:rPr>
              <a:t>“We are surrounded by data, but starved for insights.”</a:t>
            </a:r>
          </a:p>
          <a:p>
            <a:pPr algn="ctr">
              <a:lnSpc>
                <a:spcPts val="2886"/>
              </a:lnSpc>
            </a:pPr>
            <a:r>
              <a:rPr lang="en-US" sz="1924">
                <a:solidFill>
                  <a:srgbClr val="F4F6F9"/>
                </a:solidFill>
                <a:latin typeface="Lato"/>
                <a:ea typeface="Lato"/>
                <a:cs typeface="Lato"/>
                <a:sym typeface="Lato"/>
              </a:rPr>
              <a:t>Jay Baer, marketing and customer experience expert</a:t>
            </a:r>
          </a:p>
          <a:p>
            <a:pPr algn="ctr">
              <a:lnSpc>
                <a:spcPts val="2886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77876" y="-115760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86600" y="16732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85242" y="5989320"/>
            <a:ext cx="671751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Thank You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7468522" cy="7772400"/>
            <a:chOff x="0" y="0"/>
            <a:chExt cx="9958029" cy="103632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4482" t="0" r="14482" b="0"/>
            <a:stretch>
              <a:fillRect/>
            </a:stretch>
          </p:blipFill>
          <p:spPr>
            <a:xfrm flipH="false" flipV="false">
              <a:off x="0" y="0"/>
              <a:ext cx="9958029" cy="1036320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168512" y="4829175"/>
            <a:ext cx="6609212" cy="207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Great things in business are never done by one person. They're done by a team of people.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A4348"/>
                </a:solidFill>
                <a:latin typeface="Lato Bold"/>
                <a:ea typeface="Lato Bold"/>
                <a:cs typeface="Lato Bold"/>
                <a:sym typeface="Lato Bold"/>
              </a:rPr>
              <a:t>Steve Jobs - Apple Cofounder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66903" y="2866259"/>
            <a:ext cx="6908123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Inspiration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637488" y="4428661"/>
            <a:ext cx="0" cy="6876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792564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94102" y="5101340"/>
            <a:ext cx="5161848" cy="5161848"/>
          </a:xfrm>
          <a:custGeom>
            <a:avLst/>
            <a:gdLst/>
            <a:ahLst/>
            <a:cxnLst/>
            <a:rect r="r" b="b" t="t" l="l"/>
            <a:pathLst>
              <a:path h="5161848" w="5161848">
                <a:moveTo>
                  <a:pt x="0" y="0"/>
                </a:moveTo>
                <a:lnTo>
                  <a:pt x="5161848" y="0"/>
                </a:lnTo>
                <a:lnTo>
                  <a:pt x="5161848" y="5161847"/>
                </a:lnTo>
                <a:lnTo>
                  <a:pt x="0" y="5161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6884714" y="4455851"/>
            <a:ext cx="133431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979922" y="4428661"/>
            <a:ext cx="133431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4957779" y="2766788"/>
            <a:ext cx="2188035" cy="218803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AutoShape 16" id="16"/>
          <p:cNvSpPr/>
          <p:nvPr/>
        </p:nvSpPr>
        <p:spPr>
          <a:xfrm>
            <a:off x="9819044" y="4455851"/>
            <a:ext cx="133431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855237" y="4455851"/>
            <a:ext cx="133431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1001373" y="2767568"/>
            <a:ext cx="2186475" cy="218647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56443" t="0" r="-56443" b="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>
            <a:off x="5191074" y="7444026"/>
            <a:ext cx="1954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4143468" y="2899875"/>
            <a:ext cx="2186475" cy="218647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7460" t="-25172" r="-25172" b="-2746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979576" y="2766788"/>
            <a:ext cx="2188035" cy="218803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201" r="-5945" b="-2744"/>
              </a:stretch>
            </a:blipFill>
          </p:spPr>
        </p:sp>
      </p:grpSp>
      <p:sp>
        <p:nvSpPr>
          <p:cNvPr name="AutoShape 25" id="25"/>
          <p:cNvSpPr/>
          <p:nvPr/>
        </p:nvSpPr>
        <p:spPr>
          <a:xfrm>
            <a:off x="9125035" y="7405926"/>
            <a:ext cx="194044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8050068" y="8559145"/>
            <a:ext cx="0" cy="6876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7" id="27"/>
          <p:cNvGrpSpPr/>
          <p:nvPr/>
        </p:nvGrpSpPr>
        <p:grpSpPr>
          <a:xfrm rot="0">
            <a:off x="6853911" y="6363350"/>
            <a:ext cx="2219683" cy="221968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937000" y="6311908"/>
            <a:ext cx="2188035" cy="218803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22796" r="0" b="-22796"/>
              </a:stretch>
            </a:blipFill>
          </p:spPr>
        </p:sp>
      </p:grpSp>
      <p:sp>
        <p:nvSpPr>
          <p:cNvPr name="AutoShape 32" id="32"/>
          <p:cNvSpPr/>
          <p:nvPr/>
        </p:nvSpPr>
        <p:spPr>
          <a:xfrm>
            <a:off x="12171654" y="8595660"/>
            <a:ext cx="0" cy="6876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3003039" y="6311908"/>
            <a:ext cx="2188035" cy="218803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2012" r="-104024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935982" y="2766788"/>
            <a:ext cx="2188035" cy="2188035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-50000" b="0"/>
              </a:stretch>
            </a:blipFill>
          </p:spPr>
        </p:sp>
      </p:grpSp>
      <p:sp>
        <p:nvSpPr>
          <p:cNvPr name="AutoShape 37" id="37"/>
          <p:cNvSpPr/>
          <p:nvPr/>
        </p:nvSpPr>
        <p:spPr>
          <a:xfrm>
            <a:off x="7571819" y="4455851"/>
            <a:ext cx="0" cy="6876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10486135" y="4455851"/>
            <a:ext cx="0" cy="6876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13602510" y="4438186"/>
            <a:ext cx="0" cy="6876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H="true">
            <a:off x="15235926" y="5086350"/>
            <a:ext cx="780" cy="12255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14141908" y="6311908"/>
            <a:ext cx="2188035" cy="2188035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25000" t="0" r="-2500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1001373" y="6311908"/>
            <a:ext cx="2188035" cy="2188035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201" r="-5945" b="-2744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5689938" y="337007"/>
            <a:ext cx="6908123" cy="19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Project Workflow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306399" y="5095875"/>
            <a:ext cx="2662178" cy="42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Download Dataset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325755" y="5095875"/>
            <a:ext cx="24921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Storing Raw Data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170307" y="5095875"/>
            <a:ext cx="60407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Connection, Data Processing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559355" y="8511520"/>
            <a:ext cx="17207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Parquet File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273312" y="9194150"/>
            <a:ext cx="294783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Saving to Repository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09522" y="9201150"/>
            <a:ext cx="468109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 Preparation, Model Evaluation</a:t>
            </a:r>
          </a:p>
        </p:txBody>
      </p:sp>
      <p:sp>
        <p:nvSpPr>
          <p:cNvPr name="AutoShape 52" id="52"/>
          <p:cNvSpPr/>
          <p:nvPr/>
        </p:nvSpPr>
        <p:spPr>
          <a:xfrm>
            <a:off x="13189408" y="7405926"/>
            <a:ext cx="9525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3" id="53"/>
          <p:cNvSpPr txBox="true"/>
          <p:nvPr/>
        </p:nvSpPr>
        <p:spPr>
          <a:xfrm rot="0">
            <a:off x="10661421" y="9210675"/>
            <a:ext cx="302046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Storing Cleaned Data</a:t>
            </a:r>
          </a:p>
        </p:txBody>
      </p:sp>
      <p:sp>
        <p:nvSpPr>
          <p:cNvPr name="AutoShape 54" id="54"/>
          <p:cNvSpPr/>
          <p:nvPr/>
        </p:nvSpPr>
        <p:spPr>
          <a:xfrm>
            <a:off x="4143068" y="8559145"/>
            <a:ext cx="0" cy="6876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03050" y="0"/>
            <a:ext cx="4184950" cy="4184950"/>
          </a:xfrm>
          <a:custGeom>
            <a:avLst/>
            <a:gdLst/>
            <a:ahLst/>
            <a:cxnLst/>
            <a:rect r="r" b="b" t="t" l="l"/>
            <a:pathLst>
              <a:path h="4184950" w="4184950">
                <a:moveTo>
                  <a:pt x="0" y="0"/>
                </a:moveTo>
                <a:lnTo>
                  <a:pt x="4184950" y="0"/>
                </a:lnTo>
                <a:lnTo>
                  <a:pt x="4184950" y="4184950"/>
                </a:lnTo>
                <a:lnTo>
                  <a:pt x="0" y="4184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84580" y="890830"/>
            <a:ext cx="3249284" cy="2475364"/>
          </a:xfrm>
          <a:custGeom>
            <a:avLst/>
            <a:gdLst/>
            <a:ahLst/>
            <a:cxnLst/>
            <a:rect r="r" b="b" t="t" l="l"/>
            <a:pathLst>
              <a:path h="2475364" w="3249284">
                <a:moveTo>
                  <a:pt x="0" y="0"/>
                </a:moveTo>
                <a:lnTo>
                  <a:pt x="3249284" y="0"/>
                </a:lnTo>
                <a:lnTo>
                  <a:pt x="3249284" y="2475363"/>
                </a:lnTo>
                <a:lnTo>
                  <a:pt x="0" y="2475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586030"/>
            <a:ext cx="7943749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Table of 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8464" y="2336081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98203" y="3481096"/>
            <a:ext cx="2803354" cy="44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Why Real Estate?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70020" y="4494423"/>
            <a:ext cx="4741315" cy="184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Testing Different Models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Evaluation Metrics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Results Validation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Model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68076" y="5098771"/>
            <a:ext cx="4563251" cy="13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Kaggle - Real Estate Reviews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What does the data look like? 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What features are there?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66564" y="7358594"/>
            <a:ext cx="4844771" cy="13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Summary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Future 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8464" y="4092794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3316" y="3192913"/>
            <a:ext cx="2787739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43316" y="5975987"/>
            <a:ext cx="2787739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68076" y="2927756"/>
            <a:ext cx="4563251" cy="59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Selected Topic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68076" y="4596985"/>
            <a:ext cx="4563251" cy="59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The Dataset &amp; EDA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70020" y="3987206"/>
            <a:ext cx="4741315" cy="59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Model Evaluation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66564" y="6831781"/>
            <a:ext cx="4628961" cy="59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Conclusion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8464" y="6341676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68076" y="6958136"/>
            <a:ext cx="4563251" cy="59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Data Preparation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68076" y="7436832"/>
            <a:ext cx="4563251" cy="91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</a:p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Feature Engineering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43990"/>
            <a:ext cx="4199542" cy="3474720"/>
            <a:chOff x="0" y="0"/>
            <a:chExt cx="5599389" cy="463296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9713" t="0" r="9713" b="0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5661660" y="1443990"/>
            <a:ext cx="4199542" cy="3474720"/>
            <a:chOff x="0" y="0"/>
            <a:chExt cx="5599389" cy="463296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14069" t="0" r="14069" b="0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028700" y="5368290"/>
            <a:ext cx="4199542" cy="3474720"/>
            <a:chOff x="0" y="0"/>
            <a:chExt cx="5599389" cy="463296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13037" t="0" r="13037" b="0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5661660" y="5368290"/>
            <a:ext cx="4199542" cy="3474720"/>
            <a:chOff x="0" y="0"/>
            <a:chExt cx="5599389" cy="463296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9"/>
            <a:srcRect l="0" t="38750" r="0" b="608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sp>
        <p:nvSpPr>
          <p:cNvPr name="Freeform 18" id="18"/>
          <p:cNvSpPr/>
          <p:nvPr/>
        </p:nvSpPr>
        <p:spPr>
          <a:xfrm flipH="false" flipV="false" rot="0">
            <a:off x="15299055" y="370141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77246" y="4500558"/>
            <a:ext cx="5238774" cy="1762133"/>
          </a:xfrm>
          <a:custGeom>
            <a:avLst/>
            <a:gdLst/>
            <a:ahLst/>
            <a:cxnLst/>
            <a:rect r="r" b="b" t="t" l="l"/>
            <a:pathLst>
              <a:path h="1762133" w="5238774">
                <a:moveTo>
                  <a:pt x="0" y="0"/>
                </a:moveTo>
                <a:lnTo>
                  <a:pt x="5238774" y="0"/>
                </a:lnTo>
                <a:lnTo>
                  <a:pt x="5238774" y="1762134"/>
                </a:lnTo>
                <a:lnTo>
                  <a:pt x="0" y="17621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567986" y="1601833"/>
            <a:ext cx="5691314" cy="256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Real Estate (US)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77246" y="6722897"/>
            <a:ext cx="5238774" cy="18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The real estate market is a tapestry woven from various factors — location, property features, neighborhood, schools, and more.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23585" y="117526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01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69680" y="1028700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4836" r="0" b="4836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9855182" y="7286455"/>
            <a:ext cx="7404118" cy="1771650"/>
            <a:chOff x="0" y="0"/>
            <a:chExt cx="1950056" cy="4666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0056" cy="466607"/>
            </a:xfrm>
            <a:custGeom>
              <a:avLst/>
              <a:gdLst/>
              <a:ahLst/>
              <a:cxnLst/>
              <a:rect r="r" b="b" t="t" l="l"/>
              <a:pathLst>
                <a:path h="466607" w="1950056">
                  <a:moveTo>
                    <a:pt x="0" y="0"/>
                  </a:moveTo>
                  <a:lnTo>
                    <a:pt x="1950056" y="0"/>
                  </a:lnTo>
                  <a:lnTo>
                    <a:pt x="1950056" y="466607"/>
                  </a:lnTo>
                  <a:lnTo>
                    <a:pt x="0" y="46660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50056" cy="504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85900" y="1647008"/>
            <a:ext cx="5691314" cy="13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The Dataset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9254" y="2839552"/>
            <a:ext cx="7644606" cy="184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The dataset comprises over 2 million entries of U.S. real estate listings, segmented by state and zip code, sourced from Realtor.com, a leading property listing platform.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673788" y="7453143"/>
            <a:ext cx="5421676" cy="162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F4F6F9"/>
                </a:solidFill>
                <a:latin typeface="Lato Bold"/>
                <a:ea typeface="Lato Bold"/>
                <a:cs typeface="Lato Bold"/>
                <a:sym typeface="Lato Bold"/>
              </a:rPr>
              <a:t>Kaggle Dataset URL</a:t>
            </a:r>
          </a:p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F4F6F9"/>
                </a:solidFill>
                <a:latin typeface="Lato"/>
                <a:ea typeface="Lato"/>
                <a:cs typeface="Lato"/>
                <a:sym typeface="Lato"/>
              </a:rPr>
              <a:t>https://www.kaggle.com/datasets/ahmedshahriarsakib/usa-real-estate-dataset/data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158509" y="279679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9254" y="5118873"/>
            <a:ext cx="4522439" cy="418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The features on the dataset are: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Bookered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Status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Price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Bed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Bath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Acre_Lot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Streets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City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46145" y="5624618"/>
            <a:ext cx="4522439" cy="184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Zip_code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House_size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Prev_sold_date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88091" y="0"/>
            <a:ext cx="5863905" cy="5863905"/>
          </a:xfrm>
          <a:custGeom>
            <a:avLst/>
            <a:gdLst/>
            <a:ahLst/>
            <a:cxnLst/>
            <a:rect r="r" b="b" t="t" l="l"/>
            <a:pathLst>
              <a:path h="5863905" w="5863905">
                <a:moveTo>
                  <a:pt x="0" y="0"/>
                </a:moveTo>
                <a:lnTo>
                  <a:pt x="5863905" y="0"/>
                </a:lnTo>
                <a:lnTo>
                  <a:pt x="5863905" y="5863905"/>
                </a:lnTo>
                <a:lnTo>
                  <a:pt x="0" y="5863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67986" y="1704559"/>
            <a:ext cx="5379701" cy="19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Data Preparation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8774" y="5075340"/>
            <a:ext cx="5440001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Merging</a:t>
            </a:r>
            <a:r>
              <a:rPr lang="en-US" sz="2499">
                <a:solidFill>
                  <a:srgbClr val="2A4348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additional data.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Imputing and Removing Missing Values.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Correcting Data Types.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Units Conversion (Acre to Sq.Ft.).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Handling Outliers.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8774" y="4154664"/>
            <a:ext cx="3794669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Data Cleaning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0"/>
            <a:ext cx="8102802" cy="3732199"/>
            <a:chOff x="0" y="0"/>
            <a:chExt cx="10803736" cy="4976265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/>
            <a:srcRect l="0" t="27231" r="0" b="3699"/>
            <a:stretch>
              <a:fillRect/>
            </a:stretch>
          </p:blipFill>
          <p:spPr>
            <a:xfrm flipH="false" flipV="false">
              <a:off x="0" y="0"/>
              <a:ext cx="10803736" cy="4976265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3084788" y="119568"/>
            <a:ext cx="2346096" cy="190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A5A9AC"/>
                </a:solidFill>
                <a:latin typeface="Chunk Five"/>
                <a:ea typeface="Chunk Five"/>
                <a:cs typeface="Chunk Five"/>
                <a:sym typeface="Chunk Five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02802" y="5075340"/>
            <a:ext cx="8121554" cy="371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Add 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Neighborhood data 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City Ranking.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Population density.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No. of Hospitals.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No. of Private Schools.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No. of Public Schools.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4348"/>
                </a:solidFill>
                <a:latin typeface="Lato"/>
                <a:ea typeface="Lato"/>
                <a:cs typeface="Lato"/>
                <a:sym typeface="Lato"/>
              </a:rPr>
              <a:t>Interaction terms (bedroom-bathroom ratio)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02802" y="4154664"/>
            <a:ext cx="5458674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Feature Engineering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535" y="1132803"/>
            <a:ext cx="16866931" cy="3191865"/>
          </a:xfrm>
          <a:custGeom>
            <a:avLst/>
            <a:gdLst/>
            <a:ahLst/>
            <a:cxnLst/>
            <a:rect r="r" b="b" t="t" l="l"/>
            <a:pathLst>
              <a:path h="3191865" w="16866931">
                <a:moveTo>
                  <a:pt x="0" y="0"/>
                </a:moveTo>
                <a:lnTo>
                  <a:pt x="16866930" y="0"/>
                </a:lnTo>
                <a:lnTo>
                  <a:pt x="16866930" y="3191864"/>
                </a:lnTo>
                <a:lnTo>
                  <a:pt x="0" y="319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2910" y="6733299"/>
            <a:ext cx="16612586" cy="1181211"/>
          </a:xfrm>
          <a:custGeom>
            <a:avLst/>
            <a:gdLst/>
            <a:ahLst/>
            <a:cxnLst/>
            <a:rect r="r" b="b" t="t" l="l"/>
            <a:pathLst>
              <a:path h="1181211" w="16612586">
                <a:moveTo>
                  <a:pt x="0" y="0"/>
                </a:moveTo>
                <a:lnTo>
                  <a:pt x="16612586" y="0"/>
                </a:lnTo>
                <a:lnTo>
                  <a:pt x="16612586" y="1181211"/>
                </a:lnTo>
                <a:lnTo>
                  <a:pt x="0" y="118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2" t="-1810" r="-107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0941" y="4744938"/>
            <a:ext cx="16696525" cy="1426386"/>
          </a:xfrm>
          <a:custGeom>
            <a:avLst/>
            <a:gdLst/>
            <a:ahLst/>
            <a:cxnLst/>
            <a:rect r="r" b="b" t="t" l="l"/>
            <a:pathLst>
              <a:path h="1426386" w="16696525">
                <a:moveTo>
                  <a:pt x="0" y="0"/>
                </a:moveTo>
                <a:lnTo>
                  <a:pt x="16696524" y="0"/>
                </a:lnTo>
                <a:lnTo>
                  <a:pt x="16696524" y="1426386"/>
                </a:lnTo>
                <a:lnTo>
                  <a:pt x="0" y="142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428" r="0" b="-1842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0941" y="8847026"/>
            <a:ext cx="16612586" cy="1059314"/>
          </a:xfrm>
          <a:custGeom>
            <a:avLst/>
            <a:gdLst/>
            <a:ahLst/>
            <a:cxnLst/>
            <a:rect r="r" b="b" t="t" l="l"/>
            <a:pathLst>
              <a:path h="1059314" w="16612586">
                <a:moveTo>
                  <a:pt x="0" y="0"/>
                </a:moveTo>
                <a:lnTo>
                  <a:pt x="16612585" y="0"/>
                </a:lnTo>
                <a:lnTo>
                  <a:pt x="16612585" y="1059313"/>
                </a:lnTo>
                <a:lnTo>
                  <a:pt x="0" y="1059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08" t="-2588" r="-6308" b="-118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52473" y="4819967"/>
            <a:ext cx="10596" cy="63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26538" y="314242"/>
            <a:ext cx="974794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Downloading and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910" y="4400867"/>
            <a:ext cx="3680966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5E17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Realtors: 2226382 rows × 12 columns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0941" y="6237999"/>
            <a:ext cx="238858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5E17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Neigbourhood_df: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80941" y="8235782"/>
            <a:ext cx="4185791" cy="27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  <a:spcBef>
                <a:spcPct val="0"/>
              </a:spcBef>
            </a:pPr>
            <a:r>
              <a:rPr lang="en-US" sz="1708">
                <a:solidFill>
                  <a:srgbClr val="5E17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Ranking_df : :48189 rows × 17 columns</a:t>
            </a:r>
            <a:r>
              <a:rPr lang="en-US" sz="17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DAGNrthHYKw</dc:identifier>
  <dcterms:modified xsi:type="dcterms:W3CDTF">2011-08-01T06:04:30Z</dcterms:modified>
  <cp:revision>1</cp:revision>
  <dc:title>Real Estate - Final Project Presentation</dc:title>
</cp:coreProperties>
</file>